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e67ed3831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e67ed3831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67ed3831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67ed3831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67ed38318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67ed3831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67ed3831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67ed3831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67ed3831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67ed3831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67ed38318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67ed38318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6776af9fa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6776af9fa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6776af9fa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6776af9fa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e6776af9fa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e6776af9fa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6776af9f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6776af9f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67e2b1a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67e2b1a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e67ed3831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e67ed3831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67ed3831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67ed3831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67ed3831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67ed3831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SrikarMaddala/INCOIS" TargetMode="External"/><Relationship Id="rId4" Type="http://schemas.openxmlformats.org/officeDocument/2006/relationships/hyperlink" Target="https://machinelearningmastery.com/a-gentle-introduction-to-particle-swarm-optimization/" TargetMode="External"/><Relationship Id="rId5" Type="http://schemas.openxmlformats.org/officeDocument/2006/relationships/hyperlink" Target="https://link.springer.com/article/10.1007/s11831-021-09694-4#Sec3" TargetMode="External"/><Relationship Id="rId6" Type="http://schemas.openxmlformats.org/officeDocument/2006/relationships/hyperlink" Target="https://www.geeksforgeeks.org/particle-swarm-optimization-pso-an-over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gif"/><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Particle Swarm optimization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Srikar Maddala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727650" y="1330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000000"/>
                </a:solidFill>
                <a:latin typeface="Arial"/>
                <a:ea typeface="Arial"/>
                <a:cs typeface="Arial"/>
                <a:sym typeface="Arial"/>
              </a:rPr>
              <a:t>Tackling Premature Convergence in PSO</a:t>
            </a:r>
            <a:endParaRPr sz="2300"/>
          </a:p>
        </p:txBody>
      </p:sp>
      <p:sp>
        <p:nvSpPr>
          <p:cNvPr id="153" name="Google Shape;153;p22"/>
          <p:cNvSpPr txBox="1"/>
          <p:nvPr>
            <p:ph idx="1" type="body"/>
          </p:nvPr>
        </p:nvSpPr>
        <p:spPr>
          <a:xfrm>
            <a:off x="727650" y="1908650"/>
            <a:ext cx="8041200" cy="36423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33"/>
              <a:t>PSO convergence refers to the swarm collectively reaching a state where all particles settle on a (potentially not guaranteed to be globally) optimal solution.</a:t>
            </a:r>
            <a:endParaRPr sz="1133"/>
          </a:p>
          <a:p>
            <a:pPr indent="0" lvl="0" marL="0" rtl="0" algn="l">
              <a:spcBef>
                <a:spcPts val="1200"/>
              </a:spcBef>
              <a:spcAft>
                <a:spcPts val="0"/>
              </a:spcAft>
              <a:buNone/>
            </a:pPr>
            <a:r>
              <a:rPr lang="en" sz="1133">
                <a:solidFill>
                  <a:srgbClr val="000000"/>
                </a:solidFill>
                <a:latin typeface="Arial"/>
                <a:ea typeface="Arial"/>
                <a:cs typeface="Arial"/>
                <a:sym typeface="Arial"/>
              </a:rPr>
              <a:t>Particle Swarm Optimization (PSO) can fall victim to premature convergence, where the swarm settles on a good but not necessarily the best solution (local optimum) and ceases its search for the absolute best (global optimum). Here's a simplified explanation of the issue and some methods to address it:</a:t>
            </a:r>
            <a:endParaRPr sz="1133">
              <a:solidFill>
                <a:srgbClr val="000000"/>
              </a:solidFill>
              <a:latin typeface="Arial"/>
              <a:ea typeface="Arial"/>
              <a:cs typeface="Arial"/>
              <a:sym typeface="Arial"/>
            </a:endParaRPr>
          </a:p>
          <a:p>
            <a:pPr indent="0" lvl="0" marL="0" rtl="0" algn="l">
              <a:spcBef>
                <a:spcPts val="1200"/>
              </a:spcBef>
              <a:spcAft>
                <a:spcPts val="0"/>
              </a:spcAft>
              <a:buNone/>
            </a:pPr>
            <a:r>
              <a:rPr b="1" lang="en" sz="1133">
                <a:solidFill>
                  <a:srgbClr val="000000"/>
                </a:solidFill>
                <a:latin typeface="Arial"/>
                <a:ea typeface="Arial"/>
                <a:cs typeface="Arial"/>
                <a:sym typeface="Arial"/>
              </a:rPr>
              <a:t>Causes:</a:t>
            </a:r>
            <a:endParaRPr b="1" sz="1133">
              <a:solidFill>
                <a:srgbClr val="000000"/>
              </a:solidFill>
              <a:latin typeface="Arial"/>
              <a:ea typeface="Arial"/>
              <a:cs typeface="Arial"/>
              <a:sym typeface="Arial"/>
            </a:endParaRPr>
          </a:p>
          <a:p>
            <a:pPr indent="-300595" lvl="0" marL="457200" rtl="0" algn="l">
              <a:spcBef>
                <a:spcPts val="1200"/>
              </a:spcBef>
              <a:spcAft>
                <a:spcPts val="0"/>
              </a:spcAft>
              <a:buClr>
                <a:srgbClr val="000000"/>
              </a:buClr>
              <a:buSzPts val="1134"/>
              <a:buFont typeface="Arial"/>
              <a:buChar char="●"/>
            </a:pPr>
            <a:r>
              <a:rPr b="1" lang="en" sz="1133">
                <a:solidFill>
                  <a:srgbClr val="000000"/>
                </a:solidFill>
                <a:latin typeface="Arial"/>
                <a:ea typeface="Arial"/>
                <a:cs typeface="Arial"/>
                <a:sym typeface="Arial"/>
              </a:rPr>
              <a:t>Over-reliance on Global Best:</a:t>
            </a:r>
            <a:r>
              <a:rPr lang="en" sz="1133">
                <a:solidFill>
                  <a:srgbClr val="000000"/>
                </a:solidFill>
                <a:latin typeface="Arial"/>
                <a:ea typeface="Arial"/>
                <a:cs typeface="Arial"/>
                <a:sym typeface="Arial"/>
              </a:rPr>
              <a:t> Particles heavily rely on the best solution found so far (gbest) to update their positions. If all particles converge on a local best early on, they may miss exploring other areas with the potential for a better solution.</a:t>
            </a:r>
            <a:endParaRPr sz="1133">
              <a:solidFill>
                <a:srgbClr val="000000"/>
              </a:solidFill>
              <a:latin typeface="Arial"/>
              <a:ea typeface="Arial"/>
              <a:cs typeface="Arial"/>
              <a:sym typeface="Arial"/>
            </a:endParaRPr>
          </a:p>
          <a:p>
            <a:pPr indent="-300595" lvl="0" marL="457200" rtl="0" algn="l">
              <a:spcBef>
                <a:spcPts val="0"/>
              </a:spcBef>
              <a:spcAft>
                <a:spcPts val="0"/>
              </a:spcAft>
              <a:buClr>
                <a:srgbClr val="000000"/>
              </a:buClr>
              <a:buSzPts val="1134"/>
              <a:buFont typeface="Arial"/>
              <a:buChar char="●"/>
            </a:pPr>
            <a:r>
              <a:rPr b="1" lang="en" sz="1133">
                <a:solidFill>
                  <a:srgbClr val="000000"/>
                </a:solidFill>
                <a:latin typeface="Arial"/>
                <a:ea typeface="Arial"/>
                <a:cs typeface="Arial"/>
                <a:sym typeface="Arial"/>
              </a:rPr>
              <a:t>Loss of Diversity:</a:t>
            </a:r>
            <a:r>
              <a:rPr lang="en" sz="1133">
                <a:solidFill>
                  <a:srgbClr val="000000"/>
                </a:solidFill>
                <a:latin typeface="Arial"/>
                <a:ea typeface="Arial"/>
                <a:cs typeface="Arial"/>
                <a:sym typeface="Arial"/>
              </a:rPr>
              <a:t> Over time, particles become too similar to each other, reducing the swarm's overall exploration ability.</a:t>
            </a:r>
            <a:endParaRPr sz="1133">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668125" y="628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00"/>
                </a:solidFill>
                <a:latin typeface="Arial"/>
                <a:ea typeface="Arial"/>
                <a:cs typeface="Arial"/>
                <a:sym typeface="Arial"/>
              </a:rPr>
              <a:t>Tackling Premature Convergence in PSO</a:t>
            </a:r>
            <a:endParaRPr sz="2300"/>
          </a:p>
        </p:txBody>
      </p:sp>
      <p:sp>
        <p:nvSpPr>
          <p:cNvPr id="159" name="Google Shape;159;p23"/>
          <p:cNvSpPr txBox="1"/>
          <p:nvPr>
            <p:ph idx="1" type="body"/>
          </p:nvPr>
        </p:nvSpPr>
        <p:spPr>
          <a:xfrm>
            <a:off x="729450" y="1372100"/>
            <a:ext cx="8277300" cy="3633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SzPts val="688"/>
              <a:buNone/>
            </a:pPr>
            <a:r>
              <a:rPr b="1" lang="en" sz="887">
                <a:solidFill>
                  <a:srgbClr val="000000"/>
                </a:solidFill>
                <a:latin typeface="Arial"/>
                <a:ea typeface="Arial"/>
                <a:cs typeface="Arial"/>
                <a:sym typeface="Arial"/>
              </a:rPr>
              <a:t>Prevention Techniques:</a:t>
            </a:r>
            <a:endParaRPr b="1" sz="887">
              <a:solidFill>
                <a:srgbClr val="000000"/>
              </a:solidFill>
              <a:latin typeface="Arial"/>
              <a:ea typeface="Arial"/>
              <a:cs typeface="Arial"/>
              <a:sym typeface="Arial"/>
            </a:endParaRPr>
          </a:p>
          <a:p>
            <a:pPr indent="-284956" lvl="0" marL="457200" rtl="0" algn="l">
              <a:spcBef>
                <a:spcPts val="1200"/>
              </a:spcBef>
              <a:spcAft>
                <a:spcPts val="0"/>
              </a:spcAft>
              <a:buClr>
                <a:srgbClr val="000000"/>
              </a:buClr>
              <a:buSzPts val="888"/>
              <a:buFont typeface="Arial"/>
              <a:buChar char="●"/>
            </a:pPr>
            <a:r>
              <a:rPr b="1" lang="en" sz="887">
                <a:solidFill>
                  <a:srgbClr val="000000"/>
                </a:solidFill>
                <a:latin typeface="Arial"/>
                <a:ea typeface="Arial"/>
                <a:cs typeface="Arial"/>
                <a:sym typeface="Arial"/>
              </a:rPr>
              <a:t>Inertia Weight (w):</a:t>
            </a:r>
            <a:r>
              <a:rPr lang="en" sz="887">
                <a:solidFill>
                  <a:srgbClr val="000000"/>
                </a:solidFill>
                <a:latin typeface="Arial"/>
                <a:ea typeface="Arial"/>
                <a:cs typeface="Arial"/>
                <a:sym typeface="Arial"/>
              </a:rPr>
              <a:t> This parameter controls how much a particle's past movement influences its current one. A high inertia weight encourages exploration by allowing particles to maintain momentum. Conversely, a low weight focuses on recent information from personal bests (pbest) and gbest. Common strategies include:</a:t>
            </a:r>
            <a:br>
              <a:rPr lang="en" sz="887">
                <a:solidFill>
                  <a:srgbClr val="000000"/>
                </a:solidFill>
                <a:latin typeface="Arial"/>
                <a:ea typeface="Arial"/>
                <a:cs typeface="Arial"/>
                <a:sym typeface="Arial"/>
              </a:rPr>
            </a:br>
            <a:endParaRPr sz="887">
              <a:solidFill>
                <a:srgbClr val="000000"/>
              </a:solidFill>
              <a:latin typeface="Arial"/>
              <a:ea typeface="Arial"/>
              <a:cs typeface="Arial"/>
              <a:sym typeface="Arial"/>
            </a:endParaRPr>
          </a:p>
          <a:p>
            <a:pPr indent="-284956" lvl="1" marL="914400" rtl="0" algn="l">
              <a:spcBef>
                <a:spcPts val="0"/>
              </a:spcBef>
              <a:spcAft>
                <a:spcPts val="0"/>
              </a:spcAft>
              <a:buClr>
                <a:srgbClr val="000000"/>
              </a:buClr>
              <a:buSzPts val="888"/>
              <a:buFont typeface="Arial"/>
              <a:buChar char="○"/>
            </a:pPr>
            <a:r>
              <a:rPr b="1" lang="en" sz="887">
                <a:solidFill>
                  <a:srgbClr val="000000"/>
                </a:solidFill>
                <a:latin typeface="Arial"/>
                <a:ea typeface="Arial"/>
                <a:cs typeface="Arial"/>
                <a:sym typeface="Arial"/>
              </a:rPr>
              <a:t>Decreasing Inertia Weight:</a:t>
            </a:r>
            <a:r>
              <a:rPr lang="en" sz="887">
                <a:solidFill>
                  <a:srgbClr val="000000"/>
                </a:solidFill>
                <a:latin typeface="Arial"/>
                <a:ea typeface="Arial"/>
                <a:cs typeface="Arial"/>
                <a:sym typeface="Arial"/>
              </a:rPr>
              <a:t> Start high and gradually decrease it over time, enabling broader exploration initially and then refining the search later.</a:t>
            </a:r>
            <a:endParaRPr sz="887">
              <a:solidFill>
                <a:srgbClr val="000000"/>
              </a:solidFill>
              <a:latin typeface="Arial"/>
              <a:ea typeface="Arial"/>
              <a:cs typeface="Arial"/>
              <a:sym typeface="Arial"/>
            </a:endParaRPr>
          </a:p>
          <a:p>
            <a:pPr indent="-284956" lvl="1" marL="914400" rtl="0" algn="l">
              <a:spcBef>
                <a:spcPts val="0"/>
              </a:spcBef>
              <a:spcAft>
                <a:spcPts val="0"/>
              </a:spcAft>
              <a:buClr>
                <a:srgbClr val="000000"/>
              </a:buClr>
              <a:buSzPts val="888"/>
              <a:buFont typeface="Arial"/>
              <a:buChar char="○"/>
            </a:pPr>
            <a:r>
              <a:rPr b="1" lang="en" sz="887">
                <a:solidFill>
                  <a:srgbClr val="000000"/>
                </a:solidFill>
                <a:latin typeface="Arial"/>
                <a:ea typeface="Arial"/>
                <a:cs typeface="Arial"/>
                <a:sym typeface="Arial"/>
              </a:rPr>
              <a:t>Random Inertia Weight:</a:t>
            </a:r>
            <a:r>
              <a:rPr lang="en" sz="887">
                <a:solidFill>
                  <a:srgbClr val="000000"/>
                </a:solidFill>
                <a:latin typeface="Arial"/>
                <a:ea typeface="Arial"/>
                <a:cs typeface="Arial"/>
                <a:sym typeface="Arial"/>
              </a:rPr>
              <a:t> Introduce randomness within a defined range to add variability and prevent getting stuck in local optima.</a:t>
            </a:r>
            <a:endParaRPr sz="887">
              <a:solidFill>
                <a:srgbClr val="000000"/>
              </a:solidFill>
              <a:latin typeface="Arial"/>
              <a:ea typeface="Arial"/>
              <a:cs typeface="Arial"/>
              <a:sym typeface="Arial"/>
            </a:endParaRPr>
          </a:p>
          <a:p>
            <a:pPr indent="0" lvl="0" marL="914400" rtl="0" algn="l">
              <a:spcBef>
                <a:spcPts val="1200"/>
              </a:spcBef>
              <a:spcAft>
                <a:spcPts val="0"/>
              </a:spcAft>
              <a:buNone/>
            </a:pPr>
            <a:r>
              <a:t/>
            </a:r>
            <a:endParaRPr sz="887">
              <a:solidFill>
                <a:srgbClr val="000000"/>
              </a:solidFill>
              <a:latin typeface="Arial"/>
              <a:ea typeface="Arial"/>
              <a:cs typeface="Arial"/>
              <a:sym typeface="Arial"/>
            </a:endParaRPr>
          </a:p>
          <a:p>
            <a:pPr indent="-284956" lvl="0" marL="457200" rtl="0" algn="l">
              <a:spcBef>
                <a:spcPts val="1200"/>
              </a:spcBef>
              <a:spcAft>
                <a:spcPts val="0"/>
              </a:spcAft>
              <a:buClr>
                <a:srgbClr val="000000"/>
              </a:buClr>
              <a:buSzPts val="888"/>
              <a:buFont typeface="Arial"/>
              <a:buChar char="●"/>
            </a:pPr>
            <a:r>
              <a:rPr b="1" lang="en" sz="887">
                <a:solidFill>
                  <a:srgbClr val="000000"/>
                </a:solidFill>
                <a:latin typeface="Arial"/>
                <a:ea typeface="Arial"/>
                <a:cs typeface="Arial"/>
                <a:sym typeface="Arial"/>
              </a:rPr>
              <a:t>Velocity Clamping:</a:t>
            </a:r>
            <a:r>
              <a:rPr lang="en" sz="887">
                <a:solidFill>
                  <a:srgbClr val="000000"/>
                </a:solidFill>
                <a:latin typeface="Arial"/>
                <a:ea typeface="Arial"/>
                <a:cs typeface="Arial"/>
                <a:sym typeface="Arial"/>
              </a:rPr>
              <a:t> Limits the maximum speed of particles, preventing them from overshooting promising areas and maintaining some exploration even when influenced by gbest.</a:t>
            </a:r>
            <a:endParaRPr sz="887">
              <a:solidFill>
                <a:srgbClr val="000000"/>
              </a:solidFill>
              <a:latin typeface="Arial"/>
              <a:ea typeface="Arial"/>
              <a:cs typeface="Arial"/>
              <a:sym typeface="Arial"/>
            </a:endParaRPr>
          </a:p>
          <a:p>
            <a:pPr indent="0" lvl="0" marL="0" rtl="0" algn="l">
              <a:spcBef>
                <a:spcPts val="1200"/>
              </a:spcBef>
              <a:spcAft>
                <a:spcPts val="0"/>
              </a:spcAft>
              <a:buNone/>
            </a:pPr>
            <a:r>
              <a:t/>
            </a:r>
            <a:endParaRPr sz="887">
              <a:solidFill>
                <a:srgbClr val="000000"/>
              </a:solidFill>
              <a:latin typeface="Arial"/>
              <a:ea typeface="Arial"/>
              <a:cs typeface="Arial"/>
              <a:sym typeface="Arial"/>
            </a:endParaRPr>
          </a:p>
          <a:p>
            <a:pPr indent="-284956" lvl="0" marL="457200" rtl="0" algn="l">
              <a:spcBef>
                <a:spcPts val="1200"/>
              </a:spcBef>
              <a:spcAft>
                <a:spcPts val="0"/>
              </a:spcAft>
              <a:buClr>
                <a:srgbClr val="000000"/>
              </a:buClr>
              <a:buSzPts val="888"/>
              <a:buFont typeface="Arial"/>
              <a:buChar char="●"/>
            </a:pPr>
            <a:r>
              <a:rPr b="1" lang="en" sz="887">
                <a:solidFill>
                  <a:srgbClr val="000000"/>
                </a:solidFill>
                <a:latin typeface="Arial"/>
                <a:ea typeface="Arial"/>
                <a:cs typeface="Arial"/>
                <a:sym typeface="Arial"/>
              </a:rPr>
              <a:t>Cognitive Acceleration Coefficient (c1):</a:t>
            </a:r>
            <a:r>
              <a:rPr lang="en" sz="887">
                <a:solidFill>
                  <a:srgbClr val="000000"/>
                </a:solidFill>
                <a:latin typeface="Arial"/>
                <a:ea typeface="Arial"/>
                <a:cs typeface="Arial"/>
                <a:sym typeface="Arial"/>
              </a:rPr>
              <a:t> This parameter controls the influence of a particle's personal best (pbest) on its movement. A slightly increased c1 value can encourage particles to explore their own promising regions more, potentially leading them to the global optimum.</a:t>
            </a:r>
            <a:br>
              <a:rPr lang="en" sz="887">
                <a:solidFill>
                  <a:srgbClr val="000000"/>
                </a:solidFill>
                <a:latin typeface="Arial"/>
                <a:ea typeface="Arial"/>
                <a:cs typeface="Arial"/>
                <a:sym typeface="Arial"/>
              </a:rPr>
            </a:br>
            <a:endParaRPr sz="887">
              <a:solidFill>
                <a:srgbClr val="000000"/>
              </a:solidFill>
              <a:latin typeface="Arial"/>
              <a:ea typeface="Arial"/>
              <a:cs typeface="Arial"/>
              <a:sym typeface="Arial"/>
            </a:endParaRPr>
          </a:p>
          <a:p>
            <a:pPr indent="0" lvl="0" marL="0" rtl="0" algn="l">
              <a:spcBef>
                <a:spcPts val="1200"/>
              </a:spcBef>
              <a:spcAft>
                <a:spcPts val="0"/>
              </a:spcAft>
              <a:buSzPts val="688"/>
              <a:buNone/>
            </a:pPr>
            <a:r>
              <a:rPr lang="en" sz="887">
                <a:solidFill>
                  <a:srgbClr val="000000"/>
                </a:solidFill>
                <a:latin typeface="Arial"/>
                <a:ea typeface="Arial"/>
                <a:cs typeface="Arial"/>
                <a:sym typeface="Arial"/>
              </a:rPr>
              <a:t>By employing these techniques, we can enhance PSO's ability to navigate complex search spaces and increase the likelihood of finding the optimal solution.</a:t>
            </a:r>
            <a:endParaRPr sz="887">
              <a:solidFill>
                <a:srgbClr val="000000"/>
              </a:solidFill>
              <a:latin typeface="Arial"/>
              <a:ea typeface="Arial"/>
              <a:cs typeface="Arial"/>
              <a:sym typeface="Arial"/>
            </a:endParaRPr>
          </a:p>
          <a:p>
            <a:pPr indent="0" lvl="0" marL="0" rtl="0" algn="l">
              <a:spcBef>
                <a:spcPts val="1200"/>
              </a:spcBef>
              <a:spcAft>
                <a:spcPts val="1200"/>
              </a:spcAft>
              <a:buSzPts val="688"/>
              <a:buNone/>
            </a:pPr>
            <a:r>
              <a:t/>
            </a:r>
            <a:endParaRPr sz="81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691125" y="582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PSO</a:t>
            </a:r>
            <a:endParaRPr/>
          </a:p>
        </p:txBody>
      </p:sp>
      <p:sp>
        <p:nvSpPr>
          <p:cNvPr id="165" name="Google Shape;165;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24"/>
          <p:cNvPicPr preferRelativeResize="0"/>
          <p:nvPr/>
        </p:nvPicPr>
        <p:blipFill>
          <a:blip r:embed="rId3">
            <a:alphaModFix/>
          </a:blip>
          <a:stretch>
            <a:fillRect/>
          </a:stretch>
        </p:blipFill>
        <p:spPr>
          <a:xfrm>
            <a:off x="560800" y="1275676"/>
            <a:ext cx="8178149" cy="3652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en" sz="2550">
                <a:solidFill>
                  <a:srgbClr val="000000"/>
                </a:solidFill>
                <a:latin typeface="Arial"/>
                <a:ea typeface="Arial"/>
                <a:cs typeface="Arial"/>
                <a:sym typeface="Arial"/>
              </a:rPr>
              <a:t>Future Directions in PSO Research</a:t>
            </a:r>
            <a:endParaRPr sz="2550">
              <a:solidFill>
                <a:srgbClr val="000000"/>
              </a:solidFill>
              <a:latin typeface="Arial"/>
              <a:ea typeface="Arial"/>
              <a:cs typeface="Arial"/>
              <a:sym typeface="Arial"/>
            </a:endParaRPr>
          </a:p>
          <a:p>
            <a:pPr indent="0" lvl="0" marL="0" rtl="0" algn="l">
              <a:lnSpc>
                <a:spcPct val="115000"/>
              </a:lnSpc>
              <a:spcBef>
                <a:spcPts val="1800"/>
              </a:spcBef>
              <a:spcAft>
                <a:spcPts val="0"/>
              </a:spcAft>
              <a:buNone/>
            </a:pPr>
            <a:r>
              <a:t/>
            </a:r>
            <a:endParaRPr sz="1700">
              <a:solidFill>
                <a:srgbClr val="000000"/>
              </a:solidFill>
              <a:latin typeface="Arial"/>
              <a:ea typeface="Arial"/>
              <a:cs typeface="Arial"/>
              <a:sym typeface="Arial"/>
            </a:endParaRPr>
          </a:p>
          <a:p>
            <a:pPr indent="0" lvl="0" marL="0" rtl="0" algn="l">
              <a:spcBef>
                <a:spcPts val="400"/>
              </a:spcBef>
              <a:spcAft>
                <a:spcPts val="0"/>
              </a:spcAft>
              <a:buNone/>
            </a:pPr>
            <a:r>
              <a:t/>
            </a:r>
            <a:endParaRPr/>
          </a:p>
        </p:txBody>
      </p:sp>
      <p:sp>
        <p:nvSpPr>
          <p:cNvPr id="172" name="Google Shape;172;p25"/>
          <p:cNvSpPr txBox="1"/>
          <p:nvPr>
            <p:ph idx="1" type="body"/>
          </p:nvPr>
        </p:nvSpPr>
        <p:spPr>
          <a:xfrm>
            <a:off x="729450" y="2078875"/>
            <a:ext cx="8262000" cy="29190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
              <a:t>Research in PSO continues to explore new approaches to address its challenges and expand its capabilities. Some promising areas of research include hybrid PSO algorithms, multi-objective PSO, and the integration of PSO with deep learning techniques.</a:t>
            </a:r>
            <a:endParaRPr/>
          </a:p>
          <a:p>
            <a:pPr indent="0" lvl="0" marL="0" rtl="0" algn="l">
              <a:spcBef>
                <a:spcPts val="1200"/>
              </a:spcBef>
              <a:spcAft>
                <a:spcPts val="0"/>
              </a:spcAft>
              <a:buNone/>
            </a:pPr>
            <a:r>
              <a:rPr b="1" lang="en" sz="1100">
                <a:solidFill>
                  <a:srgbClr val="000000"/>
                </a:solidFill>
                <a:latin typeface="Arial"/>
                <a:ea typeface="Arial"/>
                <a:cs typeface="Arial"/>
                <a:sym typeface="Arial"/>
              </a:rPr>
              <a:t>1. Hybrid PSO:</a:t>
            </a:r>
            <a:r>
              <a:rPr lang="en" sz="1100">
                <a:solidFill>
                  <a:srgbClr val="000000"/>
                </a:solidFill>
                <a:latin typeface="Arial"/>
                <a:ea typeface="Arial"/>
                <a:cs typeface="Arial"/>
                <a:sym typeface="Arial"/>
              </a:rPr>
              <a:t> Combines PSO with other algorithms, leveraging their strengths (e.g., PSO for exploration, others for exploitation) for a more robust search process.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2. Multi-Objective PSO:</a:t>
            </a:r>
            <a:r>
              <a:rPr lang="en" sz="1100">
                <a:solidFill>
                  <a:srgbClr val="000000"/>
                </a:solidFill>
                <a:latin typeface="Arial"/>
                <a:ea typeface="Arial"/>
                <a:cs typeface="Arial"/>
                <a:sym typeface="Arial"/>
              </a:rPr>
              <a:t> Develops PSO algorithms to handle problems with multiple objectives for more nuanced decision making, crucial in real-world scenarios.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3. Deep Learning Integration:</a:t>
            </a:r>
            <a:r>
              <a:rPr lang="en" sz="1100">
                <a:solidFill>
                  <a:srgbClr val="000000"/>
                </a:solidFill>
                <a:latin typeface="Arial"/>
                <a:ea typeface="Arial"/>
                <a:cs typeface="Arial"/>
                <a:sym typeface="Arial"/>
              </a:rPr>
              <a:t> Explores integrating deep learning with PSO to enhance its ability to tackle complex, high-dimensional optimization problems (e.g., using deep learning for search space representation or particle movement guidance).</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78" name="Google Shape;178;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 </a:t>
            </a:r>
            <a:r>
              <a:rPr lang="en" u="sng">
                <a:solidFill>
                  <a:schemeClr val="hlink"/>
                </a:solidFill>
                <a:hlinkClick r:id="rId3"/>
              </a:rPr>
              <a:t>https://github.com/SrikarMaddala/INCOIS</a:t>
            </a:r>
            <a:endParaRPr/>
          </a:p>
          <a:p>
            <a:pPr indent="0" lvl="0" marL="0" rtl="0" algn="l">
              <a:spcBef>
                <a:spcPts val="1200"/>
              </a:spcBef>
              <a:spcAft>
                <a:spcPts val="0"/>
              </a:spcAft>
              <a:buNone/>
            </a:pPr>
            <a:r>
              <a:rPr lang="en"/>
              <a:t>Machine Learning mastery : </a:t>
            </a:r>
            <a:r>
              <a:rPr lang="en" sz="1100" u="sng">
                <a:solidFill>
                  <a:schemeClr val="hlink"/>
                </a:solidFill>
                <a:latin typeface="Arial"/>
                <a:ea typeface="Arial"/>
                <a:cs typeface="Arial"/>
                <a:sym typeface="Arial"/>
                <a:hlinkClick r:id="rId4"/>
              </a:rPr>
              <a:t>A Gentle Introduction to Particle Swarm Optimization - MachineLearningMastery.com</a:t>
            </a:r>
            <a:endParaRPr/>
          </a:p>
          <a:p>
            <a:pPr indent="0" lvl="0" marL="0" rtl="0" algn="l">
              <a:spcBef>
                <a:spcPts val="1200"/>
              </a:spcBef>
              <a:spcAft>
                <a:spcPts val="0"/>
              </a:spcAft>
              <a:buNone/>
            </a:pPr>
            <a:r>
              <a:rPr lang="en"/>
              <a:t>Research paper : </a:t>
            </a:r>
            <a:r>
              <a:rPr lang="en" u="sng">
                <a:solidFill>
                  <a:schemeClr val="hlink"/>
                </a:solidFill>
                <a:hlinkClick r:id="rId5"/>
              </a:rPr>
              <a:t>https://link.springer.com/article/10.1007/s11831-021-09694-4#Sec3</a:t>
            </a:r>
            <a:endParaRPr/>
          </a:p>
          <a:p>
            <a:pPr indent="0" lvl="0" marL="0" rtl="0" algn="l">
              <a:spcBef>
                <a:spcPts val="1200"/>
              </a:spcBef>
              <a:spcAft>
                <a:spcPts val="0"/>
              </a:spcAft>
              <a:buNone/>
            </a:pPr>
            <a:r>
              <a:rPr lang="en"/>
              <a:t>Geeksforgeeks : </a:t>
            </a:r>
            <a:r>
              <a:rPr lang="en" u="sng">
                <a:solidFill>
                  <a:schemeClr val="hlink"/>
                </a:solidFill>
                <a:hlinkClick r:id="rId6"/>
              </a:rPr>
              <a:t>https://www.geeksforgeeks.org/particle-swarm-optimization-pso-an-overview/</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306150" y="0"/>
            <a:ext cx="9444701" cy="531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
              <a:t>Particle Swarm Optimization (PSO) is a population-based stochastic search algorithm/ problem solving technique  inspired by swarming behavior for </a:t>
            </a:r>
            <a:r>
              <a:rPr lang="en"/>
              <a:t>example a flock of birds or a colony of ants</a:t>
            </a:r>
            <a:r>
              <a:rPr lang="en"/>
              <a:t>. It imagines solutions as particles that move through a search space, influenced by their own best position and the best position found by the entire swarm. This guides them towards optimal solutions.</a:t>
            </a:r>
            <a:endParaRPr/>
          </a:p>
          <a:p>
            <a:pPr indent="0" lvl="0" marL="0" rtl="0" algn="l">
              <a:spcBef>
                <a:spcPts val="1200"/>
              </a:spcBef>
              <a:spcAft>
                <a:spcPts val="0"/>
              </a:spcAft>
              <a:buNone/>
            </a:pPr>
            <a:r>
              <a:rPr lang="en"/>
              <a:t>Unlike some methods, PSO doesn't need intricate problem details and works well in large search spaces. However, it doesn't guarantee the absolute best solution. It's a good choice when finding a very good solution quickly is more important than the absolute optimum.</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1225" y="1318650"/>
            <a:ext cx="50190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A Swarm-Inspired Optimization Technique</a:t>
            </a:r>
            <a:endParaRPr sz="2040"/>
          </a:p>
        </p:txBody>
      </p:sp>
      <p:sp>
        <p:nvSpPr>
          <p:cNvPr id="99" name="Google Shape;99;p15"/>
          <p:cNvSpPr txBox="1"/>
          <p:nvPr>
            <p:ph idx="1" type="body"/>
          </p:nvPr>
        </p:nvSpPr>
        <p:spPr>
          <a:xfrm>
            <a:off x="721225" y="2092650"/>
            <a:ext cx="5234700" cy="3012600"/>
          </a:xfrm>
          <a:prstGeom prst="rect">
            <a:avLst/>
          </a:prstGeom>
        </p:spPr>
        <p:txBody>
          <a:bodyPr anchorCtr="0" anchor="t" bIns="91425" lIns="91425" spcFirstLastPara="1" rIns="91425" wrap="square" tIns="91425">
            <a:normAutofit fontScale="32500" lnSpcReduction="10000"/>
          </a:bodyPr>
          <a:lstStyle/>
          <a:p>
            <a:pPr indent="0" lvl="0" marL="0" rtl="0" algn="l">
              <a:spcBef>
                <a:spcPts val="1200"/>
              </a:spcBef>
              <a:spcAft>
                <a:spcPts val="0"/>
              </a:spcAft>
              <a:buNone/>
            </a:pPr>
            <a:r>
              <a:rPr b="1" lang="en" sz="3050">
                <a:solidFill>
                  <a:srgbClr val="000000"/>
                </a:solidFill>
                <a:latin typeface="Arial"/>
                <a:ea typeface="Arial"/>
                <a:cs typeface="Arial"/>
                <a:sym typeface="Arial"/>
              </a:rPr>
              <a:t>Particle Swarm Optimization(PSO)</a:t>
            </a:r>
            <a:r>
              <a:rPr lang="en" sz="3050">
                <a:solidFill>
                  <a:srgbClr val="000000"/>
                </a:solidFill>
                <a:latin typeface="Arial"/>
                <a:ea typeface="Arial"/>
                <a:cs typeface="Arial"/>
                <a:sym typeface="Arial"/>
              </a:rPr>
              <a:t>  mimics the social behavior of bird flocks, where individuals adjust their flight paths based on their own experiences and the experiences of others in the flock. This collective intelligence allows the flock to efficiently search for food, avoid predators, and navigate complex environments.</a:t>
            </a:r>
            <a:endParaRPr sz="3050">
              <a:solidFill>
                <a:srgbClr val="000000"/>
              </a:solidFill>
              <a:latin typeface="Arial"/>
              <a:ea typeface="Arial"/>
              <a:cs typeface="Arial"/>
              <a:sym typeface="Arial"/>
            </a:endParaRPr>
          </a:p>
          <a:p>
            <a:pPr indent="0" lvl="0" marL="0" rtl="0" algn="l">
              <a:spcBef>
                <a:spcPts val="1200"/>
              </a:spcBef>
              <a:spcAft>
                <a:spcPts val="0"/>
              </a:spcAft>
              <a:buNone/>
            </a:pPr>
            <a:r>
              <a:rPr lang="en" sz="3050">
                <a:solidFill>
                  <a:srgbClr val="000000"/>
                </a:solidFill>
                <a:latin typeface="Arial"/>
                <a:ea typeface="Arial"/>
                <a:cs typeface="Arial"/>
                <a:sym typeface="Arial"/>
              </a:rPr>
              <a:t>. Here's how PSO borrows from these principles:</a:t>
            </a:r>
            <a:endParaRPr sz="3050">
              <a:solidFill>
                <a:srgbClr val="000000"/>
              </a:solidFill>
              <a:latin typeface="Arial"/>
              <a:ea typeface="Arial"/>
              <a:cs typeface="Arial"/>
              <a:sym typeface="Arial"/>
            </a:endParaRPr>
          </a:p>
          <a:p>
            <a:pPr indent="-291544" lvl="0" marL="457200" rtl="0" algn="l">
              <a:spcBef>
                <a:spcPts val="1200"/>
              </a:spcBef>
              <a:spcAft>
                <a:spcPts val="0"/>
              </a:spcAft>
              <a:buClr>
                <a:srgbClr val="000000"/>
              </a:buClr>
              <a:buSzPct val="100000"/>
              <a:buFont typeface="Arial"/>
              <a:buChar char="●"/>
            </a:pPr>
            <a:r>
              <a:rPr b="1" lang="en" sz="3050">
                <a:solidFill>
                  <a:srgbClr val="000000"/>
                </a:solidFill>
                <a:latin typeface="Arial"/>
                <a:ea typeface="Arial"/>
                <a:cs typeface="Arial"/>
                <a:sym typeface="Arial"/>
              </a:rPr>
              <a:t>Social Interaction:</a:t>
            </a:r>
            <a:r>
              <a:rPr lang="en" sz="3050">
                <a:solidFill>
                  <a:srgbClr val="000000"/>
                </a:solidFill>
                <a:latin typeface="Arial"/>
                <a:ea typeface="Arial"/>
                <a:cs typeface="Arial"/>
                <a:sym typeface="Arial"/>
              </a:rPr>
              <a:t> Birds in a flock communicate with each other through </a:t>
            </a:r>
            <a:r>
              <a:rPr lang="en" sz="3050">
                <a:solidFill>
                  <a:srgbClr val="000000"/>
                </a:solidFill>
                <a:latin typeface="Arial"/>
                <a:ea typeface="Arial"/>
                <a:cs typeface="Arial"/>
                <a:sym typeface="Arial"/>
              </a:rPr>
              <a:t>visual cues</a:t>
            </a:r>
            <a:r>
              <a:rPr lang="en" sz="3050">
                <a:solidFill>
                  <a:srgbClr val="000000"/>
                </a:solidFill>
                <a:latin typeface="Arial"/>
                <a:ea typeface="Arial"/>
                <a:cs typeface="Arial"/>
                <a:sym typeface="Arial"/>
              </a:rPr>
              <a:t>, vocalizations, and other forms of signaling in the same topology. This information exchange helps them to coordinate their movements and make collective decisions.</a:t>
            </a:r>
            <a:endParaRPr sz="3050">
              <a:solidFill>
                <a:srgbClr val="000000"/>
              </a:solidFill>
              <a:latin typeface="Arial"/>
              <a:ea typeface="Arial"/>
              <a:cs typeface="Arial"/>
              <a:sym typeface="Arial"/>
            </a:endParaRPr>
          </a:p>
          <a:p>
            <a:pPr indent="-291544" lvl="0" marL="457200" rtl="0" algn="l">
              <a:spcBef>
                <a:spcPts val="0"/>
              </a:spcBef>
              <a:spcAft>
                <a:spcPts val="0"/>
              </a:spcAft>
              <a:buClr>
                <a:srgbClr val="000000"/>
              </a:buClr>
              <a:buSzPct val="100000"/>
              <a:buFont typeface="Arial"/>
              <a:buChar char="●"/>
            </a:pPr>
            <a:r>
              <a:rPr b="1" lang="en" sz="3050">
                <a:solidFill>
                  <a:srgbClr val="000000"/>
                </a:solidFill>
                <a:latin typeface="Arial"/>
                <a:ea typeface="Arial"/>
                <a:cs typeface="Arial"/>
                <a:sym typeface="Arial"/>
              </a:rPr>
              <a:t>Individual learning:</a:t>
            </a:r>
            <a:r>
              <a:rPr lang="en" sz="3050">
                <a:solidFill>
                  <a:srgbClr val="000000"/>
                </a:solidFill>
                <a:latin typeface="Arial"/>
                <a:ea typeface="Arial"/>
                <a:cs typeface="Arial"/>
                <a:sym typeface="Arial"/>
              </a:rPr>
              <a:t>Each bird learns from its own experiences, exploring the</a:t>
            </a:r>
            <a:r>
              <a:rPr lang="en" sz="3050">
                <a:solidFill>
                  <a:srgbClr val="000000"/>
                </a:solidFill>
                <a:latin typeface="Arial"/>
                <a:ea typeface="Arial"/>
                <a:cs typeface="Arial"/>
                <a:sym typeface="Arial"/>
              </a:rPr>
              <a:t> </a:t>
            </a:r>
            <a:r>
              <a:rPr lang="en" sz="3050">
                <a:solidFill>
                  <a:srgbClr val="000000"/>
                </a:solidFill>
                <a:latin typeface="Arial"/>
                <a:ea typeface="Arial"/>
                <a:cs typeface="Arial"/>
                <a:sym typeface="Arial"/>
              </a:rPr>
              <a:t>environment and adjusting its behavior based on the feedback it receives.</a:t>
            </a:r>
            <a:endParaRPr sz="3050">
              <a:solidFill>
                <a:srgbClr val="000000"/>
              </a:solidFill>
              <a:latin typeface="Arial"/>
              <a:ea typeface="Arial"/>
              <a:cs typeface="Arial"/>
              <a:sym typeface="Arial"/>
            </a:endParaRPr>
          </a:p>
          <a:p>
            <a:pPr indent="-291544" lvl="0" marL="457200" rtl="0" algn="l">
              <a:spcBef>
                <a:spcPts val="0"/>
              </a:spcBef>
              <a:spcAft>
                <a:spcPts val="0"/>
              </a:spcAft>
              <a:buClr>
                <a:srgbClr val="000000"/>
              </a:buClr>
              <a:buSzPct val="100000"/>
              <a:buFont typeface="Arial"/>
              <a:buChar char="●"/>
            </a:pPr>
            <a:r>
              <a:rPr b="1" lang="en" sz="3050">
                <a:solidFill>
                  <a:srgbClr val="000000"/>
                </a:solidFill>
                <a:latin typeface="Arial"/>
                <a:ea typeface="Arial"/>
                <a:cs typeface="Arial"/>
                <a:sym typeface="Arial"/>
              </a:rPr>
              <a:t>Collective Exploration</a:t>
            </a:r>
            <a:r>
              <a:rPr b="1" lang="en" sz="3050">
                <a:solidFill>
                  <a:srgbClr val="000000"/>
                </a:solidFill>
                <a:latin typeface="Arial"/>
                <a:ea typeface="Arial"/>
                <a:cs typeface="Arial"/>
                <a:sym typeface="Arial"/>
              </a:rPr>
              <a:t>:</a:t>
            </a:r>
            <a:r>
              <a:rPr lang="en" sz="3050">
                <a:solidFill>
                  <a:srgbClr val="000000"/>
                </a:solidFill>
                <a:latin typeface="Arial"/>
                <a:ea typeface="Arial"/>
                <a:cs typeface="Arial"/>
                <a:sym typeface="Arial"/>
              </a:rPr>
              <a:t> </a:t>
            </a:r>
            <a:r>
              <a:rPr lang="en" sz="3050">
                <a:solidFill>
                  <a:srgbClr val="000000"/>
                </a:solidFill>
                <a:latin typeface="Arial"/>
                <a:ea typeface="Arial"/>
                <a:cs typeface="Arial"/>
                <a:sym typeface="Arial"/>
              </a:rPr>
              <a:t>Through this interplay, the swarm of particles iteratively explores the search space, converging towards increasingly optimal solutions. This mirrors the swarm's ability to efficiently locate the best food sources.</a:t>
            </a:r>
            <a:endParaRPr sz="305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00" name="Google Shape;100;p15" title="Flock Bird GIF"/>
          <p:cNvPicPr preferRelativeResize="0"/>
          <p:nvPr/>
        </p:nvPicPr>
        <p:blipFill>
          <a:blip r:embed="rId3">
            <a:alphaModFix/>
          </a:blip>
          <a:stretch>
            <a:fillRect/>
          </a:stretch>
        </p:blipFill>
        <p:spPr>
          <a:xfrm>
            <a:off x="5994350" y="2950250"/>
            <a:ext cx="3130475" cy="1980950"/>
          </a:xfrm>
          <a:prstGeom prst="rect">
            <a:avLst/>
          </a:prstGeom>
          <a:noFill/>
          <a:ln>
            <a:noFill/>
          </a:ln>
        </p:spPr>
      </p:pic>
      <p:pic>
        <p:nvPicPr>
          <p:cNvPr id="101" name="Google Shape;101;p15" title="Starlings Swarm GIF"/>
          <p:cNvPicPr preferRelativeResize="0"/>
          <p:nvPr/>
        </p:nvPicPr>
        <p:blipFill>
          <a:blip r:embed="rId4">
            <a:alphaModFix/>
          </a:blip>
          <a:stretch>
            <a:fillRect/>
          </a:stretch>
        </p:blipFill>
        <p:spPr>
          <a:xfrm>
            <a:off x="5994350" y="751950"/>
            <a:ext cx="3081524" cy="185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191625" y="613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a:t>
            </a:r>
            <a:endParaRPr/>
          </a:p>
        </p:txBody>
      </p:sp>
      <p:sp>
        <p:nvSpPr>
          <p:cNvPr id="107" name="Google Shape;107;p16"/>
          <p:cNvSpPr txBox="1"/>
          <p:nvPr>
            <p:ph idx="1" type="body"/>
          </p:nvPr>
        </p:nvSpPr>
        <p:spPr>
          <a:xfrm>
            <a:off x="191625" y="1303125"/>
            <a:ext cx="6201300" cy="3786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Initialization:</a:t>
            </a:r>
            <a:endParaRPr b="1" sz="1100">
              <a:solidFill>
                <a:srgbClr val="000000"/>
              </a:solidFill>
              <a:latin typeface="Arial"/>
              <a:ea typeface="Arial"/>
              <a:cs typeface="Arial"/>
              <a:sym typeface="Arial"/>
            </a:endParaRPr>
          </a:p>
          <a:p>
            <a:pPr indent="-287972"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Define the problem space and objective function to be optimized.</a:t>
            </a:r>
            <a:endParaRPr sz="1100">
              <a:solidFill>
                <a:srgbClr val="000000"/>
              </a:solidFill>
              <a:latin typeface="Arial"/>
              <a:ea typeface="Arial"/>
              <a:cs typeface="Arial"/>
              <a:sym typeface="Arial"/>
            </a:endParaRPr>
          </a:p>
          <a:p>
            <a:pPr indent="-287972" lvl="0" marL="457200" rtl="0" algn="l">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Create a swarm of particles, each representing a potential solution.</a:t>
            </a:r>
            <a:endParaRPr sz="1100">
              <a:solidFill>
                <a:srgbClr val="000000"/>
              </a:solidFill>
              <a:latin typeface="Arial"/>
              <a:ea typeface="Arial"/>
              <a:cs typeface="Arial"/>
              <a:sym typeface="Arial"/>
            </a:endParaRPr>
          </a:p>
          <a:p>
            <a:pPr indent="-287972" lvl="0" marL="457200" rtl="0" algn="l">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Assign each particle a random position and velocity within the search space.</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Iteration:</a:t>
            </a:r>
            <a:endParaRPr b="1" sz="1100">
              <a:solidFill>
                <a:srgbClr val="000000"/>
              </a:solidFill>
              <a:latin typeface="Arial"/>
              <a:ea typeface="Arial"/>
              <a:cs typeface="Arial"/>
              <a:sym typeface="Arial"/>
            </a:endParaRPr>
          </a:p>
          <a:p>
            <a:pPr indent="-287972" lvl="0" marL="457200" rtl="0" algn="l">
              <a:spcBef>
                <a:spcPts val="1200"/>
              </a:spcBef>
              <a:spcAft>
                <a:spcPts val="0"/>
              </a:spcAft>
              <a:buClr>
                <a:srgbClr val="000000"/>
              </a:buClr>
              <a:buSzPct val="100000"/>
              <a:buFont typeface="Arial"/>
              <a:buAutoNum type="arabicPeriod"/>
            </a:pPr>
            <a:r>
              <a:rPr b="1" lang="en" sz="1100">
                <a:solidFill>
                  <a:srgbClr val="000000"/>
                </a:solidFill>
                <a:latin typeface="Arial"/>
                <a:ea typeface="Arial"/>
                <a:cs typeface="Arial"/>
                <a:sym typeface="Arial"/>
              </a:rPr>
              <a:t>Evaluate Fitness:</a:t>
            </a:r>
            <a:r>
              <a:rPr lang="en" sz="1100">
                <a:solidFill>
                  <a:srgbClr val="000000"/>
                </a:solidFill>
                <a:latin typeface="Arial"/>
                <a:ea typeface="Arial"/>
                <a:cs typeface="Arial"/>
                <a:sym typeface="Arial"/>
              </a:rPr>
              <a:t> Calculate the fitness (objective function value) for each particle.</a:t>
            </a:r>
            <a:endParaRPr sz="1100">
              <a:solidFill>
                <a:srgbClr val="000000"/>
              </a:solidFill>
              <a:latin typeface="Arial"/>
              <a:ea typeface="Arial"/>
              <a:cs typeface="Arial"/>
              <a:sym typeface="Arial"/>
            </a:endParaRPr>
          </a:p>
          <a:p>
            <a:pPr indent="-287972" lvl="0" marL="457200" rtl="0" algn="l">
              <a:spcBef>
                <a:spcPts val="0"/>
              </a:spcBef>
              <a:spcAft>
                <a:spcPts val="0"/>
              </a:spcAft>
              <a:buClr>
                <a:srgbClr val="000000"/>
              </a:buClr>
              <a:buSzPct val="100000"/>
              <a:buFont typeface="Arial"/>
              <a:buAutoNum type="arabicPeriod"/>
            </a:pPr>
            <a:r>
              <a:rPr b="1" lang="en" sz="1100">
                <a:solidFill>
                  <a:srgbClr val="000000"/>
                </a:solidFill>
                <a:latin typeface="Arial"/>
                <a:ea typeface="Arial"/>
                <a:cs typeface="Arial"/>
                <a:sym typeface="Arial"/>
              </a:rPr>
              <a:t>Update Personal Best:</a:t>
            </a:r>
            <a:r>
              <a:rPr lang="en" sz="1100">
                <a:solidFill>
                  <a:srgbClr val="000000"/>
                </a:solidFill>
                <a:latin typeface="Arial"/>
                <a:ea typeface="Arial"/>
                <a:cs typeface="Arial"/>
                <a:sym typeface="Arial"/>
              </a:rPr>
              <a:t> For each particle, compare its current fitness to its personal best fitness encountered so far. If the current fitness is better, update the particle's personal best position and fitness value.</a:t>
            </a:r>
            <a:endParaRPr sz="1100">
              <a:solidFill>
                <a:srgbClr val="000000"/>
              </a:solidFill>
              <a:latin typeface="Arial"/>
              <a:ea typeface="Arial"/>
              <a:cs typeface="Arial"/>
              <a:sym typeface="Arial"/>
            </a:endParaRPr>
          </a:p>
          <a:p>
            <a:pPr indent="-287972" lvl="0" marL="457200" rtl="0" algn="l">
              <a:spcBef>
                <a:spcPts val="0"/>
              </a:spcBef>
              <a:spcAft>
                <a:spcPts val="0"/>
              </a:spcAft>
              <a:buClr>
                <a:srgbClr val="000000"/>
              </a:buClr>
              <a:buSzPct val="100000"/>
              <a:buFont typeface="Arial"/>
              <a:buAutoNum type="arabicPeriod"/>
            </a:pPr>
            <a:r>
              <a:rPr b="1" lang="en" sz="1100">
                <a:solidFill>
                  <a:srgbClr val="000000"/>
                </a:solidFill>
                <a:latin typeface="Arial"/>
                <a:ea typeface="Arial"/>
                <a:cs typeface="Arial"/>
                <a:sym typeface="Arial"/>
              </a:rPr>
              <a:t>Update Global Best:</a:t>
            </a:r>
            <a:r>
              <a:rPr lang="en" sz="1100">
                <a:solidFill>
                  <a:srgbClr val="000000"/>
                </a:solidFill>
                <a:latin typeface="Arial"/>
                <a:ea typeface="Arial"/>
                <a:cs typeface="Arial"/>
                <a:sym typeface="Arial"/>
              </a:rPr>
              <a:t> Identify the particle with the best fitness value across the entire swarm. This becomes the global best position.</a:t>
            </a:r>
            <a:endParaRPr sz="1100">
              <a:solidFill>
                <a:srgbClr val="000000"/>
              </a:solidFill>
              <a:latin typeface="Arial"/>
              <a:ea typeface="Arial"/>
              <a:cs typeface="Arial"/>
              <a:sym typeface="Arial"/>
            </a:endParaRPr>
          </a:p>
          <a:p>
            <a:pPr indent="-287972" lvl="0" marL="457200" rtl="0" algn="l">
              <a:spcBef>
                <a:spcPts val="0"/>
              </a:spcBef>
              <a:spcAft>
                <a:spcPts val="0"/>
              </a:spcAft>
              <a:buClr>
                <a:srgbClr val="000000"/>
              </a:buClr>
              <a:buSzPct val="100000"/>
              <a:buFont typeface="Arial"/>
              <a:buAutoNum type="arabicPeriod"/>
            </a:pPr>
            <a:r>
              <a:rPr b="1" lang="en" sz="1100">
                <a:solidFill>
                  <a:srgbClr val="000000"/>
                </a:solidFill>
                <a:latin typeface="Arial"/>
                <a:ea typeface="Arial"/>
                <a:cs typeface="Arial"/>
                <a:sym typeface="Arial"/>
              </a:rPr>
              <a:t>Update Velocity:</a:t>
            </a:r>
            <a:r>
              <a:rPr lang="en" sz="1100">
                <a:solidFill>
                  <a:srgbClr val="000000"/>
                </a:solidFill>
                <a:latin typeface="Arial"/>
                <a:ea typeface="Arial"/>
                <a:cs typeface="Arial"/>
                <a:sym typeface="Arial"/>
              </a:rPr>
              <a:t> For each particle, calculate a new velocity based on:</a:t>
            </a:r>
            <a:endParaRPr sz="1100">
              <a:solidFill>
                <a:srgbClr val="000000"/>
              </a:solidFill>
              <a:latin typeface="Arial"/>
              <a:ea typeface="Arial"/>
              <a:cs typeface="Arial"/>
              <a:sym typeface="Arial"/>
            </a:endParaRPr>
          </a:p>
          <a:p>
            <a:pPr indent="-287972" lvl="1" marL="914400" rtl="0" algn="l">
              <a:spcBef>
                <a:spcPts val="0"/>
              </a:spcBef>
              <a:spcAft>
                <a:spcPts val="0"/>
              </a:spcAft>
              <a:buClr>
                <a:srgbClr val="000000"/>
              </a:buClr>
              <a:buSzPct val="100000"/>
              <a:buFont typeface="Arial"/>
              <a:buChar char="○"/>
            </a:pPr>
            <a:r>
              <a:rPr lang="en">
                <a:solidFill>
                  <a:srgbClr val="000000"/>
                </a:solidFill>
                <a:latin typeface="Arial"/>
                <a:ea typeface="Arial"/>
                <a:cs typeface="Arial"/>
                <a:sym typeface="Arial"/>
              </a:rPr>
              <a:t>Its current velocity.</a:t>
            </a:r>
            <a:endParaRPr>
              <a:solidFill>
                <a:srgbClr val="000000"/>
              </a:solidFill>
              <a:latin typeface="Arial"/>
              <a:ea typeface="Arial"/>
              <a:cs typeface="Arial"/>
              <a:sym typeface="Arial"/>
            </a:endParaRPr>
          </a:p>
          <a:p>
            <a:pPr indent="-287972" lvl="1" marL="914400" rtl="0" algn="l">
              <a:spcBef>
                <a:spcPts val="0"/>
              </a:spcBef>
              <a:spcAft>
                <a:spcPts val="0"/>
              </a:spcAft>
              <a:buClr>
                <a:srgbClr val="000000"/>
              </a:buClr>
              <a:buSzPct val="100000"/>
              <a:buFont typeface="Arial"/>
              <a:buChar char="○"/>
            </a:pPr>
            <a:r>
              <a:rPr lang="en">
                <a:solidFill>
                  <a:srgbClr val="000000"/>
                </a:solidFill>
                <a:latin typeface="Arial"/>
                <a:ea typeface="Arial"/>
                <a:cs typeface="Arial"/>
                <a:sym typeface="Arial"/>
              </a:rPr>
              <a:t>A random weighting factor.</a:t>
            </a:r>
            <a:endParaRPr>
              <a:solidFill>
                <a:srgbClr val="000000"/>
              </a:solidFill>
              <a:latin typeface="Arial"/>
              <a:ea typeface="Arial"/>
              <a:cs typeface="Arial"/>
              <a:sym typeface="Arial"/>
            </a:endParaRPr>
          </a:p>
          <a:p>
            <a:pPr indent="-287972" lvl="1" marL="914400" rtl="0" algn="l">
              <a:spcBef>
                <a:spcPts val="0"/>
              </a:spcBef>
              <a:spcAft>
                <a:spcPts val="0"/>
              </a:spcAft>
              <a:buClr>
                <a:srgbClr val="000000"/>
              </a:buClr>
              <a:buSzPct val="100000"/>
              <a:buFont typeface="Arial"/>
              <a:buChar char="○"/>
            </a:pPr>
            <a:r>
              <a:rPr lang="en">
                <a:solidFill>
                  <a:srgbClr val="000000"/>
                </a:solidFill>
                <a:latin typeface="Arial"/>
                <a:ea typeface="Arial"/>
                <a:cs typeface="Arial"/>
                <a:sym typeface="Arial"/>
              </a:rPr>
              <a:t>The difference between its current position and its personal best position.</a:t>
            </a:r>
            <a:endParaRPr>
              <a:solidFill>
                <a:srgbClr val="000000"/>
              </a:solidFill>
              <a:latin typeface="Arial"/>
              <a:ea typeface="Arial"/>
              <a:cs typeface="Arial"/>
              <a:sym typeface="Arial"/>
            </a:endParaRPr>
          </a:p>
          <a:p>
            <a:pPr indent="-287972" lvl="1" marL="914400" rtl="0" algn="l">
              <a:spcBef>
                <a:spcPts val="0"/>
              </a:spcBef>
              <a:spcAft>
                <a:spcPts val="0"/>
              </a:spcAft>
              <a:buClr>
                <a:srgbClr val="000000"/>
              </a:buClr>
              <a:buSzPct val="100000"/>
              <a:buFont typeface="Arial"/>
              <a:buChar char="○"/>
            </a:pPr>
            <a:r>
              <a:rPr lang="en">
                <a:solidFill>
                  <a:srgbClr val="000000"/>
                </a:solidFill>
                <a:latin typeface="Arial"/>
                <a:ea typeface="Arial"/>
                <a:cs typeface="Arial"/>
                <a:sym typeface="Arial"/>
              </a:rPr>
              <a:t>The difference between its current position and the global best position.</a:t>
            </a:r>
            <a:endParaRPr>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Movement:</a:t>
            </a:r>
            <a:r>
              <a:rPr lang="en" sz="1100">
                <a:solidFill>
                  <a:srgbClr val="000000"/>
                </a:solidFill>
                <a:latin typeface="Arial"/>
                <a:ea typeface="Arial"/>
                <a:cs typeface="Arial"/>
                <a:sym typeface="Arial"/>
              </a:rPr>
              <a:t> Update the position of each particle based on its new velocity.</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Termination:</a:t>
            </a:r>
            <a:r>
              <a:rPr lang="en" sz="1100">
                <a:solidFill>
                  <a:srgbClr val="000000"/>
                </a:solidFill>
                <a:latin typeface="Arial"/>
                <a:ea typeface="Arial"/>
                <a:cs typeface="Arial"/>
                <a:sym typeface="Arial"/>
              </a:rPr>
              <a:t> Repeat steps 2-5 for a predetermined number of iterations or until a satisfactory solution is found.</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08" name="Google Shape;108;p16"/>
          <p:cNvPicPr preferRelativeResize="0"/>
          <p:nvPr/>
        </p:nvPicPr>
        <p:blipFill>
          <a:blip r:embed="rId3">
            <a:alphaModFix/>
          </a:blip>
          <a:stretch>
            <a:fillRect/>
          </a:stretch>
        </p:blipFill>
        <p:spPr>
          <a:xfrm>
            <a:off x="6438950" y="766550"/>
            <a:ext cx="2552650" cy="393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637525" y="651775"/>
            <a:ext cx="7734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Pseudo</a:t>
            </a:r>
            <a:r>
              <a:rPr lang="en"/>
              <a:t> Code</a:t>
            </a:r>
            <a:endParaRPr/>
          </a:p>
        </p:txBody>
      </p:sp>
      <p:sp>
        <p:nvSpPr>
          <p:cNvPr id="114" name="Google Shape;114;p17"/>
          <p:cNvSpPr txBox="1"/>
          <p:nvPr>
            <p:ph idx="1" type="body"/>
          </p:nvPr>
        </p:nvSpPr>
        <p:spPr>
          <a:xfrm>
            <a:off x="683475" y="1341450"/>
            <a:ext cx="7734600" cy="367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15" name="Google Shape;115;p17"/>
          <p:cNvPicPr preferRelativeResize="0"/>
          <p:nvPr/>
        </p:nvPicPr>
        <p:blipFill>
          <a:blip r:embed="rId3">
            <a:alphaModFix/>
          </a:blip>
          <a:stretch>
            <a:fillRect/>
          </a:stretch>
        </p:blipFill>
        <p:spPr>
          <a:xfrm>
            <a:off x="683476" y="1454851"/>
            <a:ext cx="7454501" cy="3221075"/>
          </a:xfrm>
          <a:prstGeom prst="rect">
            <a:avLst/>
          </a:prstGeom>
          <a:noFill/>
          <a:ln>
            <a:noFill/>
          </a:ln>
        </p:spPr>
      </p:pic>
      <p:cxnSp>
        <p:nvCxnSpPr>
          <p:cNvPr id="116" name="Google Shape;116;p17"/>
          <p:cNvCxnSpPr/>
          <p:nvPr/>
        </p:nvCxnSpPr>
        <p:spPr>
          <a:xfrm flipH="1" rot="10800000">
            <a:off x="5187250" y="3081075"/>
            <a:ext cx="537600" cy="33750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p17"/>
          <p:cNvSpPr txBox="1"/>
          <p:nvPr/>
        </p:nvSpPr>
        <p:spPr>
          <a:xfrm>
            <a:off x="5663525" y="2852263"/>
            <a:ext cx="1478700" cy="5352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300">
                <a:solidFill>
                  <a:schemeClr val="accent1"/>
                </a:solidFill>
                <a:latin typeface="Lato"/>
                <a:ea typeface="Lato"/>
                <a:cs typeface="Lato"/>
                <a:sym typeface="Lato"/>
              </a:rPr>
              <a:t>Cognitive coefficient </a:t>
            </a:r>
            <a:endParaRPr sz="4300">
              <a:solidFill>
                <a:schemeClr val="accent1"/>
              </a:solidFill>
              <a:latin typeface="Lato"/>
              <a:ea typeface="Lato"/>
              <a:cs typeface="Lato"/>
              <a:sym typeface="Lato"/>
            </a:endParaRPr>
          </a:p>
          <a:p>
            <a:pPr indent="0" lvl="0" marL="0" rtl="0" algn="l">
              <a:spcBef>
                <a:spcPts val="0"/>
              </a:spcBef>
              <a:spcAft>
                <a:spcPts val="0"/>
              </a:spcAft>
              <a:buNone/>
            </a:pPr>
            <a:r>
              <a:t/>
            </a:r>
            <a:endParaRPr sz="4300">
              <a:solidFill>
                <a:schemeClr val="accent1"/>
              </a:solidFill>
              <a:latin typeface="Lato"/>
              <a:ea typeface="Lato"/>
              <a:cs typeface="Lato"/>
              <a:sym typeface="Lato"/>
            </a:endParaRPr>
          </a:p>
        </p:txBody>
      </p:sp>
      <p:cxnSp>
        <p:nvCxnSpPr>
          <p:cNvPr id="118" name="Google Shape;118;p17"/>
          <p:cNvCxnSpPr/>
          <p:nvPr/>
        </p:nvCxnSpPr>
        <p:spPr>
          <a:xfrm>
            <a:off x="6714900" y="3602750"/>
            <a:ext cx="490500" cy="26820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17"/>
          <p:cNvSpPr txBox="1"/>
          <p:nvPr/>
        </p:nvSpPr>
        <p:spPr>
          <a:xfrm>
            <a:off x="7142225" y="3824800"/>
            <a:ext cx="1954800" cy="535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chemeClr val="accent1"/>
                </a:solidFill>
                <a:latin typeface="Lato"/>
                <a:ea typeface="Lato"/>
                <a:cs typeface="Lato"/>
                <a:sym typeface="Lato"/>
              </a:rPr>
              <a:t>Social coefficient</a:t>
            </a:r>
            <a:endParaRPr sz="1050">
              <a:solidFill>
                <a:schemeClr val="accent1"/>
              </a:solidFill>
              <a:latin typeface="Lato"/>
              <a:ea typeface="Lato"/>
              <a:cs typeface="Lato"/>
              <a:sym typeface="Lato"/>
            </a:endParaRPr>
          </a:p>
        </p:txBody>
      </p:sp>
      <p:cxnSp>
        <p:nvCxnSpPr>
          <p:cNvPr id="120" name="Google Shape;120;p17"/>
          <p:cNvCxnSpPr/>
          <p:nvPr/>
        </p:nvCxnSpPr>
        <p:spPr>
          <a:xfrm flipH="1" rot="10800000">
            <a:off x="4491950" y="2529525"/>
            <a:ext cx="1586700" cy="942900"/>
          </a:xfrm>
          <a:prstGeom prst="straightConnector1">
            <a:avLst/>
          </a:prstGeom>
          <a:noFill/>
          <a:ln cap="flat" cmpd="sng" w="9525">
            <a:solidFill>
              <a:schemeClr val="dk2"/>
            </a:solidFill>
            <a:prstDash val="solid"/>
            <a:round/>
            <a:headEnd len="med" w="med" type="none"/>
            <a:tailEnd len="med" w="med" type="triangle"/>
          </a:ln>
        </p:spPr>
      </p:cxnSp>
      <p:sp>
        <p:nvSpPr>
          <p:cNvPr id="121" name="Google Shape;121;p17"/>
          <p:cNvSpPr txBox="1"/>
          <p:nvPr/>
        </p:nvSpPr>
        <p:spPr>
          <a:xfrm>
            <a:off x="6028825" y="2207613"/>
            <a:ext cx="1586700" cy="535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chemeClr val="accent1"/>
                </a:solidFill>
                <a:latin typeface="Lato"/>
                <a:ea typeface="Lato"/>
                <a:cs typeface="Lato"/>
                <a:sym typeface="Lato"/>
              </a:rPr>
              <a:t>Inertia weight</a:t>
            </a:r>
            <a:endParaRPr sz="105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652800" y="613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 </a:t>
            </a:r>
            <a:r>
              <a:rPr lang="en" sz="1266"/>
              <a:t>MINIMA</a:t>
            </a:r>
            <a:endParaRPr sz="1266"/>
          </a:p>
        </p:txBody>
      </p:sp>
      <p:sp>
        <p:nvSpPr>
          <p:cNvPr id="127" name="Google Shape;127;p18"/>
          <p:cNvSpPr txBox="1"/>
          <p:nvPr>
            <p:ph idx="1" type="body"/>
          </p:nvPr>
        </p:nvSpPr>
        <p:spPr>
          <a:xfrm>
            <a:off x="712875" y="1333775"/>
            <a:ext cx="5319900" cy="35031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
              <a:t>Finding the deepest point in a vast, uneven cave can be slow if you check every single crevice. Just throwing rocks in random directions might eventually find a deep spot, but if finding a deeper hole makes finding even deeper ones nearby more likely, there's a better approach.</a:t>
            </a:r>
            <a:endParaRPr/>
          </a:p>
          <a:p>
            <a:pPr indent="0" lvl="0" marL="0" rtl="0" algn="l">
              <a:spcBef>
                <a:spcPts val="1200"/>
              </a:spcBef>
              <a:spcAft>
                <a:spcPts val="0"/>
              </a:spcAft>
              <a:buNone/>
            </a:pPr>
            <a:r>
              <a:rPr lang="en"/>
              <a:t>Particle Swarm Optimization (PSO) is like explorers searching for the bottom of a giant cave. We start with the explorers scattered randomly throughout the cave (particles). At each step, each explorer checks two locations:</a:t>
            </a:r>
            <a:endParaRPr/>
          </a:p>
          <a:p>
            <a:pPr indent="-293211" lvl="0" marL="457200" rtl="0" algn="l">
              <a:spcBef>
                <a:spcPts val="1200"/>
              </a:spcBef>
              <a:spcAft>
                <a:spcPts val="0"/>
              </a:spcAft>
              <a:buClr>
                <a:srgbClr val="000000"/>
              </a:buClr>
              <a:buSzPct val="84615"/>
              <a:buFont typeface="Arial"/>
              <a:buAutoNum type="arabicPeriod"/>
            </a:pPr>
            <a:r>
              <a:rPr lang="en"/>
              <a:t>The deepest point they've found so far (like an explorer remembering a particularly deep crevice).</a:t>
            </a:r>
            <a:endParaRPr/>
          </a:p>
          <a:p>
            <a:pPr indent="-293211" lvl="0" marL="457200" rtl="0" algn="l">
              <a:spcBef>
                <a:spcPts val="0"/>
              </a:spcBef>
              <a:spcAft>
                <a:spcPts val="0"/>
              </a:spcAft>
              <a:buClr>
                <a:srgbClr val="000000"/>
              </a:buClr>
              <a:buSzPct val="84615"/>
              <a:buFont typeface="Arial"/>
              <a:buAutoNum type="arabicPeriod"/>
            </a:pPr>
            <a:r>
              <a:rPr lang="en"/>
              <a:t>The deepest point discovered by any member of the group (like following excited shouts of explorers who found an even deeper pit).</a:t>
            </a:r>
            <a:endParaRPr/>
          </a:p>
          <a:p>
            <a:pPr indent="0" lvl="0" marL="0" rtl="0" algn="l">
              <a:spcBef>
                <a:spcPts val="1200"/>
              </a:spcBef>
              <a:spcAft>
                <a:spcPts val="0"/>
              </a:spcAft>
              <a:buNone/>
            </a:pPr>
            <a:r>
              <a:rPr lang="en"/>
              <a:t>By following both these clues, the group eventually converges on the deepest point explored so far by any member. This trick helps PSO efficiently navigate the complex cave system and locate the absolute bottom.</a:t>
            </a:r>
            <a:endParaRPr/>
          </a:p>
          <a:p>
            <a:pPr indent="0" lvl="0" marL="0" rtl="0" algn="l">
              <a:spcBef>
                <a:spcPts val="1200"/>
              </a:spcBef>
              <a:spcAft>
                <a:spcPts val="1200"/>
              </a:spcAft>
              <a:buNone/>
            </a:pPr>
            <a:r>
              <a:t/>
            </a:r>
            <a:endParaRPr/>
          </a:p>
        </p:txBody>
      </p:sp>
      <p:pic>
        <p:nvPicPr>
          <p:cNvPr id="128" name="Google Shape;128;p18"/>
          <p:cNvPicPr preferRelativeResize="0"/>
          <p:nvPr/>
        </p:nvPicPr>
        <p:blipFill>
          <a:blip r:embed="rId3">
            <a:alphaModFix/>
          </a:blip>
          <a:stretch>
            <a:fillRect/>
          </a:stretch>
        </p:blipFill>
        <p:spPr>
          <a:xfrm>
            <a:off x="5878550" y="1822225"/>
            <a:ext cx="3212100" cy="240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660450" y="598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of PSO</a:t>
            </a:r>
            <a:endParaRPr/>
          </a:p>
        </p:txBody>
      </p:sp>
      <p:sp>
        <p:nvSpPr>
          <p:cNvPr id="134" name="Google Shape;134;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19"/>
          <p:cNvPicPr preferRelativeResize="0"/>
          <p:nvPr/>
        </p:nvPicPr>
        <p:blipFill>
          <a:blip r:embed="rId3">
            <a:alphaModFix/>
          </a:blip>
          <a:stretch>
            <a:fillRect/>
          </a:stretch>
        </p:blipFill>
        <p:spPr>
          <a:xfrm>
            <a:off x="729450" y="1384900"/>
            <a:ext cx="7955474" cy="345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7650" y="1362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 of PSO</a:t>
            </a:r>
            <a:endParaRPr/>
          </a:p>
        </p:txBody>
      </p:sp>
      <p:sp>
        <p:nvSpPr>
          <p:cNvPr id="141" name="Google Shape;141;p20"/>
          <p:cNvSpPr txBox="1"/>
          <p:nvPr>
            <p:ph idx="1" type="body"/>
          </p:nvPr>
        </p:nvSpPr>
        <p:spPr>
          <a:xfrm>
            <a:off x="727650" y="1897375"/>
            <a:ext cx="7845000" cy="3169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PSO tackles complex problems with multiple solutions by balancing exploration and exploitation. Randomness in particle movement helps discover new areas (exploration), while information sharing guides the swarm towards promising regions found by individuals and the group (exploitation). This balance increases PSO's chances of finding the absolute best solution.</a:t>
            </a:r>
            <a:endParaRPr/>
          </a:p>
          <a:p>
            <a:pPr indent="0" lvl="0" marL="0" rtl="0" algn="l">
              <a:spcBef>
                <a:spcPts val="1200"/>
              </a:spcBef>
              <a:spcAft>
                <a:spcPts val="0"/>
              </a:spcAft>
              <a:buNone/>
            </a:pPr>
            <a:r>
              <a:rPr b="1" lang="en" sz="1100">
                <a:solidFill>
                  <a:srgbClr val="000000"/>
                </a:solidFill>
                <a:latin typeface="Arial"/>
                <a:ea typeface="Arial"/>
                <a:cs typeface="Arial"/>
                <a:sym typeface="Arial"/>
              </a:rPr>
              <a:t>Global Optimization : </a:t>
            </a:r>
            <a:r>
              <a:rPr lang="en" sz="1100">
                <a:solidFill>
                  <a:srgbClr val="000000"/>
                </a:solidFill>
                <a:latin typeface="Arial"/>
                <a:ea typeface="Arial"/>
                <a:cs typeface="Arial"/>
                <a:sym typeface="Arial"/>
              </a:rPr>
              <a:t>PSO has the potential to find global optima, unlike some other algorithms that can get stuck in local optima.</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Robustness : </a:t>
            </a:r>
            <a:r>
              <a:rPr lang="en" sz="1100">
                <a:solidFill>
                  <a:srgbClr val="000000"/>
                </a:solidFill>
                <a:latin typeface="Arial"/>
                <a:ea typeface="Arial"/>
                <a:cs typeface="Arial"/>
                <a:sym typeface="Arial"/>
              </a:rPr>
              <a:t>PSO is robust to noise and can handle problems with a large number of parameters and complex fitness landscapes.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Flexibility : </a:t>
            </a:r>
            <a:r>
              <a:rPr lang="en" sz="1100">
                <a:solidFill>
                  <a:srgbClr val="000000"/>
                </a:solidFill>
                <a:latin typeface="Arial"/>
                <a:ea typeface="Arial"/>
                <a:cs typeface="Arial"/>
                <a:sym typeface="Arial"/>
              </a:rPr>
              <a:t>PSO is flexible and can be easily adapted to different optimization problems by adjusting parameters and modifying the fitness function.</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&amp; Limitations</a:t>
            </a:r>
            <a:endParaRPr/>
          </a:p>
        </p:txBody>
      </p:sp>
      <p:sp>
        <p:nvSpPr>
          <p:cNvPr id="147" name="Google Shape;147;p21"/>
          <p:cNvSpPr txBox="1"/>
          <p:nvPr>
            <p:ph idx="1" type="body"/>
          </p:nvPr>
        </p:nvSpPr>
        <p:spPr>
          <a:xfrm>
            <a:off x="729450" y="2078875"/>
            <a:ext cx="7688700" cy="26835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
              <a:t>Despite its many advantages, PSO has some challenges and limitations, such as premature convergence and the need for careful parameter tuning. It is important to carefully choose the appropriate parameters for the optimization problem at hand to ensure that the algorithm converges to a good solution.</a:t>
            </a:r>
            <a:endParaRPr/>
          </a:p>
          <a:p>
            <a:pPr indent="0" lvl="0" marL="0" rtl="0" algn="l">
              <a:spcBef>
                <a:spcPts val="1200"/>
              </a:spcBef>
              <a:spcAft>
                <a:spcPts val="0"/>
              </a:spcAft>
              <a:buNone/>
            </a:pPr>
            <a:r>
              <a:rPr b="1" lang="en" sz="1100">
                <a:solidFill>
                  <a:srgbClr val="000000"/>
                </a:solidFill>
                <a:latin typeface="Arial"/>
                <a:ea typeface="Arial"/>
                <a:cs typeface="Arial"/>
                <a:sym typeface="Arial"/>
              </a:rPr>
              <a:t>Premature Convergence: </a:t>
            </a:r>
            <a:r>
              <a:rPr lang="en" sz="1100">
                <a:solidFill>
                  <a:srgbClr val="000000"/>
                </a:solidFill>
                <a:latin typeface="Arial"/>
                <a:ea typeface="Arial"/>
                <a:cs typeface="Arial"/>
                <a:sym typeface="Arial"/>
              </a:rPr>
              <a:t>In some cases, the particles in the swarm may converge prematurely to a local optimum, preventing them from finding the global optimum.</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Parameter Tuning : </a:t>
            </a:r>
            <a:r>
              <a:rPr lang="en" sz="1100">
                <a:solidFill>
                  <a:srgbClr val="000000"/>
                </a:solidFill>
                <a:latin typeface="Arial"/>
                <a:ea typeface="Arial"/>
                <a:cs typeface="Arial"/>
                <a:sym typeface="Arial"/>
              </a:rPr>
              <a:t>PSO's power hinges on fine-tuning key settings. Inertia weight controls exploration (searching new areas), while cognitive and social coefficients balance how much particles leverage their own best finds vs. the swarm's best. This tuning optimizes PSO for specific problems.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Complexity : </a:t>
            </a:r>
            <a:r>
              <a:rPr lang="en" sz="1100">
                <a:solidFill>
                  <a:srgbClr val="000000"/>
                </a:solidFill>
                <a:latin typeface="Arial"/>
                <a:ea typeface="Arial"/>
                <a:cs typeface="Arial"/>
                <a:sym typeface="Arial"/>
              </a:rPr>
              <a:t>While powerful, PSO's effectiveness can be limited in highly intricate search spaces, hindering its ability to efficiently locate optimal solutions.</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200"/>
              </a:spcBef>
              <a:spcAft>
                <a:spcPts val="1200"/>
              </a:spcAft>
              <a:buNone/>
            </a:pPr>
            <a:r>
              <a:t/>
            </a:r>
            <a:endParaRPr b="1" sz="11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